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450" r:id="rId2"/>
    <p:sldId id="862" r:id="rId3"/>
    <p:sldId id="268" r:id="rId4"/>
    <p:sldId id="467" r:id="rId5"/>
    <p:sldId id="465" r:id="rId6"/>
    <p:sldId id="46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450"/>
            <p14:sldId id="862"/>
            <p14:sldId id="268"/>
            <p14:sldId id="467"/>
            <p14:sldId id="465"/>
            <p14:sldId id="4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6266FF"/>
    <a:srgbClr val="4A56FF"/>
    <a:srgbClr val="00FF92"/>
    <a:srgbClr val="28FF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7" autoAdjust="0"/>
    <p:restoredTop sz="94003"/>
  </p:normalViewPr>
  <p:slideViewPr>
    <p:cSldViewPr snapToGrid="0" snapToObjects="1">
      <p:cViewPr varScale="1">
        <p:scale>
          <a:sx n="152" d="100"/>
          <a:sy n="152" d="100"/>
        </p:scale>
        <p:origin x="2352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605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520B-FF57-8D41-831F-297B285CD6D4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27423-BA80-AB49-9F24-4EDD7968BAC6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1F5FC-4F5B-FF42-9C91-6ADB348EEF93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4C4EC-F9D0-0A4D-92F2-2B5E8E724F82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200D-69A1-DA45-8BCB-E038F125BE82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EC480-D466-4C49-B73B-6A65940B4649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A962-7A24-C146-ACA8-AB699DFB6FD5}" type="datetime1">
              <a:rPr lang="en-US" smtClean="0"/>
              <a:t>7/8/2019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160B7-17D0-DB46-9866-EA6E1519ED12}" type="datetime1">
              <a:rPr lang="en-US" smtClean="0"/>
              <a:t>7/8/2019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2EA-4258-2040-87BF-786159763B43}" type="datetime1">
              <a:rPr lang="en-US" smtClean="0"/>
              <a:t>7/8/2019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22247-5471-0D4B-8C47-CDF8E9C79F9B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D723F-C1E2-0449-831A-664CD3FED121}" type="datetime1">
              <a:rPr lang="en-US" smtClean="0"/>
              <a:t>7/8/2019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C4179-3391-544F-AE33-36A5EB220B87}" type="datetime1">
              <a:rPr lang="en-US" smtClean="0"/>
              <a:t>7/8/2019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2 - Molecular Networking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nps.ucsd.edu/ProteoSAFe/status.jsp?task=1ad7bc366aef45ce81d2dfcca0a9a5e7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nps.ucsd.edu/ProteoSAFe/status.jsp?task=deda4b0028e543279d54990a26be71e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dorresteinappshub.ucsd.edu:5051/process?task=deda4b0028e543279d54990a26be71e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" descr="H:\Dropbox\Postdoc\workshopSeedGrant\Background_network2.png"/>
          <p:cNvPicPr preferRelativeResize="0"/>
          <p:nvPr/>
        </p:nvPicPr>
        <p:blipFill rotWithShape="1">
          <a:blip r:embed="rId3">
            <a:alphaModFix/>
          </a:blip>
          <a:srcRect b="74224"/>
          <a:stretch/>
        </p:blipFill>
        <p:spPr>
          <a:xfrm>
            <a:off x="31297" y="28977"/>
            <a:ext cx="9083675" cy="167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" descr="http://ucpa.ucsd.edu/img/guidelines/gl-4-seal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0343" y="29028"/>
            <a:ext cx="2022944" cy="121376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"/>
          <p:cNvSpPr txBox="1"/>
          <p:nvPr/>
        </p:nvSpPr>
        <p:spPr>
          <a:xfrm>
            <a:off x="31297" y="1935203"/>
            <a:ext cx="9079992" cy="1015622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GNPS Molecular Networking Enhancer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Hands On</a:t>
            </a:r>
            <a:endParaRPr sz="3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  <a:endParaRPr lang="en-US"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6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23659" y="4503070"/>
            <a:ext cx="3715386" cy="1326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4331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5">
            <a:extLst>
              <a:ext uri="{FF2B5EF4-FFF2-40B4-BE49-F238E27FC236}">
                <a16:creationId xmlns:a16="http://schemas.microsoft.com/office/drawing/2014/main" id="{2C3D71C1-79BA-CE44-9326-98AB002973C4}"/>
              </a:ext>
            </a:extLst>
          </p:cNvPr>
          <p:cNvSpPr txBox="1">
            <a:spLocks/>
          </p:cNvSpPr>
          <p:nvPr/>
        </p:nvSpPr>
        <p:spPr>
          <a:xfrm>
            <a:off x="-234656" y="214405"/>
            <a:ext cx="3496256" cy="66418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sz="2700" b="1" dirty="0" err="1">
                <a:solidFill>
                  <a:srgbClr val="002060"/>
                </a:solidFill>
              </a:rPr>
              <a:t>MolNetEnhancer</a:t>
            </a:r>
            <a:endParaRPr lang="nl-NL" sz="2700" b="1" dirty="0">
              <a:solidFill>
                <a:srgbClr val="002060"/>
              </a:solidFill>
            </a:endParaRP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D80A777-AC00-5D4F-A1E2-C74C3AE33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931" y="920572"/>
            <a:ext cx="3431915" cy="5219801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7992181A-0AD4-F342-BB3D-2C5672B13AD1}"/>
              </a:ext>
            </a:extLst>
          </p:cNvPr>
          <p:cNvSpPr txBox="1"/>
          <p:nvPr/>
        </p:nvSpPr>
        <p:spPr>
          <a:xfrm>
            <a:off x="6091319" y="4507391"/>
            <a:ext cx="30160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Enhanced annotation!</a:t>
            </a:r>
          </a:p>
          <a:p>
            <a:endParaRPr lang="en-US" sz="2400" b="1" dirty="0">
              <a:solidFill>
                <a:srgbClr val="002060"/>
              </a:solidFill>
            </a:endParaRPr>
          </a:p>
          <a:p>
            <a:r>
              <a:rPr lang="en-US" sz="2400" b="1" dirty="0">
                <a:solidFill>
                  <a:srgbClr val="002060"/>
                </a:solidFill>
              </a:rPr>
              <a:t>Discover relevant 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>features!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278569F0-9239-8F47-818C-8372CFBD147F}"/>
              </a:ext>
            </a:extLst>
          </p:cNvPr>
          <p:cNvSpPr txBox="1"/>
          <p:nvPr/>
        </p:nvSpPr>
        <p:spPr>
          <a:xfrm>
            <a:off x="3874194" y="6014210"/>
            <a:ext cx="1267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Annotation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952DE7DA-5519-604D-AD7E-DAE1FA51DC62}"/>
              </a:ext>
            </a:extLst>
          </p:cNvPr>
          <p:cNvSpPr txBox="1"/>
          <p:nvPr/>
        </p:nvSpPr>
        <p:spPr>
          <a:xfrm>
            <a:off x="5182810" y="6014210"/>
            <a:ext cx="122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Mining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F6F0658-B7B9-C244-91E2-DE52974BE6CE}"/>
              </a:ext>
            </a:extLst>
          </p:cNvPr>
          <p:cNvSpPr txBox="1"/>
          <p:nvPr/>
        </p:nvSpPr>
        <p:spPr>
          <a:xfrm>
            <a:off x="2901756" y="6014210"/>
            <a:ext cx="122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Network</a:t>
            </a:r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C588311B-974D-3047-BF31-C48A9D4092B1}"/>
              </a:ext>
            </a:extLst>
          </p:cNvPr>
          <p:cNvSpPr/>
          <p:nvPr/>
        </p:nvSpPr>
        <p:spPr>
          <a:xfrm>
            <a:off x="373322" y="6182354"/>
            <a:ext cx="1987532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b="1" dirty="0">
                <a:solidFill>
                  <a:srgbClr val="7030A0"/>
                </a:solidFill>
              </a:rPr>
              <a:t>Ernst et al., </a:t>
            </a:r>
            <a:r>
              <a:rPr lang="en-US" sz="1350" b="1" dirty="0" err="1">
                <a:solidFill>
                  <a:srgbClr val="7030A0"/>
                </a:solidFill>
              </a:rPr>
              <a:t>bioRxiv</a:t>
            </a:r>
            <a:r>
              <a:rPr lang="en-US" sz="1350" b="1" dirty="0">
                <a:solidFill>
                  <a:srgbClr val="7030A0"/>
                </a:solidFill>
              </a:rPr>
              <a:t>, 2019</a:t>
            </a:r>
            <a:endParaRPr lang="en-US" sz="1350" dirty="0"/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118EEEBE-7AE7-234D-8A7C-FD067138BB4E}"/>
              </a:ext>
            </a:extLst>
          </p:cNvPr>
          <p:cNvSpPr txBox="1"/>
          <p:nvPr/>
        </p:nvSpPr>
        <p:spPr>
          <a:xfrm>
            <a:off x="5838287" y="6690034"/>
            <a:ext cx="3305713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30A0"/>
                </a:solidFill>
                <a:latin typeface="Helvetica" pitchFamily="2" charset="0"/>
              </a:rPr>
              <a:t>Ernst et al. (2019). https://www.biorxiv.org/content/10.1101/654459v1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87F1BA93-F922-E54C-BBA1-CE06D6E4B27A}"/>
              </a:ext>
            </a:extLst>
          </p:cNvPr>
          <p:cNvSpPr/>
          <p:nvPr/>
        </p:nvSpPr>
        <p:spPr>
          <a:xfrm>
            <a:off x="0" y="6462076"/>
            <a:ext cx="290175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7030A0"/>
                </a:solidFill>
              </a:rPr>
              <a:t>https://</a:t>
            </a:r>
            <a:r>
              <a:rPr lang="en-US" sz="900" b="1" dirty="0" err="1">
                <a:solidFill>
                  <a:srgbClr val="7030A0"/>
                </a:solidFill>
              </a:rPr>
              <a:t>github.com</a:t>
            </a:r>
            <a:r>
              <a:rPr lang="en-US" sz="900" b="1" dirty="0">
                <a:solidFill>
                  <a:srgbClr val="7030A0"/>
                </a:solidFill>
              </a:rPr>
              <a:t>/</a:t>
            </a:r>
            <a:r>
              <a:rPr lang="en-US" sz="900" b="1" dirty="0" err="1">
                <a:solidFill>
                  <a:srgbClr val="7030A0"/>
                </a:solidFill>
              </a:rPr>
              <a:t>madeleineernst</a:t>
            </a:r>
            <a:r>
              <a:rPr lang="en-US" sz="900" b="1" dirty="0">
                <a:solidFill>
                  <a:srgbClr val="7030A0"/>
                </a:solidFill>
              </a:rPr>
              <a:t>/</a:t>
            </a:r>
            <a:r>
              <a:rPr lang="en-US" sz="900" b="1" dirty="0" err="1">
                <a:solidFill>
                  <a:srgbClr val="7030A0"/>
                </a:solidFill>
              </a:rPr>
              <a:t>pyMolNetEnhancer</a:t>
            </a:r>
            <a:endParaRPr lang="en-US" sz="900" b="1" dirty="0">
              <a:solidFill>
                <a:srgbClr val="7030A0"/>
              </a:solidFill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9FA4AA4F-4C5A-5143-BD85-5C8816EC2242}"/>
              </a:ext>
            </a:extLst>
          </p:cNvPr>
          <p:cNvSpPr/>
          <p:nvPr/>
        </p:nvSpPr>
        <p:spPr>
          <a:xfrm>
            <a:off x="0" y="6615895"/>
            <a:ext cx="285046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7030A0"/>
                </a:solidFill>
              </a:rPr>
              <a:t>https://</a:t>
            </a:r>
            <a:r>
              <a:rPr lang="en-US" sz="900" b="1" dirty="0" err="1">
                <a:solidFill>
                  <a:srgbClr val="7030A0"/>
                </a:solidFill>
              </a:rPr>
              <a:t>github.com</a:t>
            </a:r>
            <a:r>
              <a:rPr lang="en-US" sz="900" b="1" dirty="0">
                <a:solidFill>
                  <a:srgbClr val="7030A0"/>
                </a:solidFill>
              </a:rPr>
              <a:t>/</a:t>
            </a:r>
            <a:r>
              <a:rPr lang="en-US" sz="900" b="1" dirty="0" err="1">
                <a:solidFill>
                  <a:srgbClr val="7030A0"/>
                </a:solidFill>
              </a:rPr>
              <a:t>madeleineernst</a:t>
            </a:r>
            <a:r>
              <a:rPr lang="en-US" sz="900" b="1" dirty="0">
                <a:solidFill>
                  <a:srgbClr val="7030A0"/>
                </a:solidFill>
              </a:rPr>
              <a:t>/</a:t>
            </a:r>
            <a:r>
              <a:rPr lang="en-US" sz="900" b="1" dirty="0" err="1">
                <a:solidFill>
                  <a:srgbClr val="7030A0"/>
                </a:solidFill>
              </a:rPr>
              <a:t>RMolNetEnhancer</a:t>
            </a:r>
            <a:endParaRPr lang="en-US" sz="9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4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lh5.googleusercontent.com/fz85vuoEg2_4tXUe-pP3VKKHBJ3Kheb8j_pQZyEOCDHWLeMh_Q07c8ildW0eMo5fTBvl7vh_IdNvVej9542R0y9n0fDjchX5BGXDzozN-32nnrzQ0GIqU3yVm2RZoUy-VquX5zDONUY6vFP8Bw">
            <a:extLst>
              <a:ext uri="{FF2B5EF4-FFF2-40B4-BE49-F238E27FC236}">
                <a16:creationId xmlns:a16="http://schemas.microsoft.com/office/drawing/2014/main" id="{8111C966-BD33-5340-A5F6-8019569FEE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31"/>
          <a:stretch/>
        </p:blipFill>
        <p:spPr bwMode="auto">
          <a:xfrm>
            <a:off x="2138536" y="1650874"/>
            <a:ext cx="3698741" cy="4125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47377C60-6EBC-D844-87C5-BF6AB25D9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181" y="3817112"/>
            <a:ext cx="1571188" cy="1178391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BED1EF6D-F204-344B-BABA-9E41FB7391CF}"/>
              </a:ext>
            </a:extLst>
          </p:cNvPr>
          <p:cNvSpPr txBox="1">
            <a:spLocks/>
          </p:cNvSpPr>
          <p:nvPr/>
        </p:nvSpPr>
        <p:spPr>
          <a:xfrm>
            <a:off x="710859" y="400265"/>
            <a:ext cx="7675299" cy="630094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100" b="1" dirty="0" err="1">
                <a:solidFill>
                  <a:srgbClr val="002060"/>
                </a:solidFill>
              </a:rPr>
              <a:t>MolNetEnhancer</a:t>
            </a:r>
            <a:r>
              <a:rPr lang="en-US" sz="2100" b="1" dirty="0">
                <a:solidFill>
                  <a:srgbClr val="002060"/>
                </a:solidFill>
              </a:rPr>
              <a:t>: illuminating </a:t>
            </a:r>
            <a:r>
              <a:rPr lang="en-US" sz="2100" b="1" dirty="0" err="1">
                <a:solidFill>
                  <a:srgbClr val="002060"/>
                </a:solidFill>
              </a:rPr>
              <a:t>Rhamnaceae</a:t>
            </a:r>
            <a:r>
              <a:rPr lang="en-US" sz="2100" b="1" dirty="0">
                <a:solidFill>
                  <a:srgbClr val="002060"/>
                </a:solidFill>
              </a:rPr>
              <a:t> plant chemistry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902FB3A9-77D9-3941-A523-730A68897A1B}"/>
              </a:ext>
            </a:extLst>
          </p:cNvPr>
          <p:cNvSpPr txBox="1"/>
          <p:nvPr/>
        </p:nvSpPr>
        <p:spPr>
          <a:xfrm>
            <a:off x="5860021" y="1702091"/>
            <a:ext cx="3200010" cy="202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50"/>
              </a:lnSpc>
            </a:pPr>
            <a:r>
              <a:rPr lang="en-US" sz="15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plant related classifications:</a:t>
            </a:r>
            <a:endParaRPr lang="en-US" sz="1500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5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</a:p>
          <a:p>
            <a:r>
              <a:rPr lang="en-US" sz="15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different flavonoids</a:t>
            </a:r>
          </a:p>
          <a:p>
            <a:endParaRPr lang="en-US" sz="1500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5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phenolic glycosides</a:t>
            </a:r>
          </a:p>
          <a:p>
            <a:endParaRPr lang="en-US" sz="1500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5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triterpenoids</a:t>
            </a:r>
          </a:p>
          <a:p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A69BCBB-40C4-994F-B881-48F62709EBC8}"/>
              </a:ext>
            </a:extLst>
          </p:cNvPr>
          <p:cNvSpPr txBox="1"/>
          <p:nvPr/>
        </p:nvSpPr>
        <p:spPr>
          <a:xfrm>
            <a:off x="47926" y="1583997"/>
            <a:ext cx="2084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Molecular Networking</a:t>
            </a:r>
          </a:p>
        </p:txBody>
      </p:sp>
      <p:sp>
        <p:nvSpPr>
          <p:cNvPr id="25" name="Afgeronde rechthoek 24">
            <a:extLst>
              <a:ext uri="{FF2B5EF4-FFF2-40B4-BE49-F238E27FC236}">
                <a16:creationId xmlns:a16="http://schemas.microsoft.com/office/drawing/2014/main" id="{D6CECF05-18C8-1B46-B6BF-FE09BEEC5915}"/>
              </a:ext>
            </a:extLst>
          </p:cNvPr>
          <p:cNvSpPr/>
          <p:nvPr/>
        </p:nvSpPr>
        <p:spPr>
          <a:xfrm>
            <a:off x="5878314" y="1583997"/>
            <a:ext cx="3163422" cy="2034775"/>
          </a:xfrm>
          <a:prstGeom prst="roundRect">
            <a:avLst/>
          </a:prstGeom>
          <a:solidFill>
            <a:srgbClr val="92D050">
              <a:alpha val="30000"/>
            </a:srgb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30FE85-2F9F-5842-9ED6-6CFB897E5C1D}"/>
              </a:ext>
            </a:extLst>
          </p:cNvPr>
          <p:cNvGrpSpPr/>
          <p:nvPr/>
        </p:nvGrpSpPr>
        <p:grpSpPr>
          <a:xfrm>
            <a:off x="350269" y="1976003"/>
            <a:ext cx="1323890" cy="668483"/>
            <a:chOff x="467026" y="1988973"/>
            <a:chExt cx="1765186" cy="891310"/>
          </a:xfrm>
        </p:grpSpPr>
        <p:grpSp>
          <p:nvGrpSpPr>
            <p:cNvPr id="7" name="Group 73">
              <a:extLst>
                <a:ext uri="{FF2B5EF4-FFF2-40B4-BE49-F238E27FC236}">
                  <a16:creationId xmlns:a16="http://schemas.microsoft.com/office/drawing/2014/main" id="{CE09B609-FE7F-1643-BC37-01C44FE4F3C2}"/>
                </a:ext>
              </a:extLst>
            </p:cNvPr>
            <p:cNvGrpSpPr/>
            <p:nvPr/>
          </p:nvGrpSpPr>
          <p:grpSpPr>
            <a:xfrm>
              <a:off x="467026" y="1988973"/>
              <a:ext cx="1765186" cy="891310"/>
              <a:chOff x="395536" y="5044534"/>
              <a:chExt cx="2232248" cy="1127148"/>
            </a:xfrm>
          </p:grpSpPr>
          <p:cxnSp>
            <p:nvCxnSpPr>
              <p:cNvPr id="8" name="Straight Connector 74">
                <a:extLst>
                  <a:ext uri="{FF2B5EF4-FFF2-40B4-BE49-F238E27FC236}">
                    <a16:creationId xmlns:a16="http://schemas.microsoft.com/office/drawing/2014/main" id="{4D8A8C6D-7E9D-1942-944C-3BCE038B9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775" y="6039887"/>
                <a:ext cx="2059944" cy="0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75">
                <a:extLst>
                  <a:ext uri="{FF2B5EF4-FFF2-40B4-BE49-F238E27FC236}">
                    <a16:creationId xmlns:a16="http://schemas.microsoft.com/office/drawing/2014/main" id="{31D1AD3C-A87E-0F4C-8FF1-DC8FA3739CF9}"/>
                  </a:ext>
                </a:extLst>
              </p:cNvPr>
              <p:cNvCxnSpPr/>
              <p:nvPr/>
            </p:nvCxnSpPr>
            <p:spPr>
              <a:xfrm flipV="1">
                <a:off x="539552" y="5103783"/>
                <a:ext cx="0" cy="936104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76">
                <a:extLst>
                  <a:ext uri="{FF2B5EF4-FFF2-40B4-BE49-F238E27FC236}">
                    <a16:creationId xmlns:a16="http://schemas.microsoft.com/office/drawing/2014/main" id="{056E1299-509F-8647-9EE6-3D6D4F8A82F2}"/>
                  </a:ext>
                </a:extLst>
              </p:cNvPr>
              <p:cNvCxnSpPr/>
              <p:nvPr/>
            </p:nvCxnSpPr>
            <p:spPr>
              <a:xfrm flipV="1">
                <a:off x="1979712" y="5895871"/>
                <a:ext cx="0" cy="144016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77">
                <a:extLst>
                  <a:ext uri="{FF2B5EF4-FFF2-40B4-BE49-F238E27FC236}">
                    <a16:creationId xmlns:a16="http://schemas.microsoft.com/office/drawing/2014/main" id="{E66C8695-D590-8E4D-8817-4ADF131A2572}"/>
                  </a:ext>
                </a:extLst>
              </p:cNvPr>
              <p:cNvCxnSpPr/>
              <p:nvPr/>
            </p:nvCxnSpPr>
            <p:spPr>
              <a:xfrm flipV="1">
                <a:off x="1331640" y="5314888"/>
                <a:ext cx="0" cy="724999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78">
                <a:extLst>
                  <a:ext uri="{FF2B5EF4-FFF2-40B4-BE49-F238E27FC236}">
                    <a16:creationId xmlns:a16="http://schemas.microsoft.com/office/drawing/2014/main" id="{7162F814-BF2B-234C-9725-54D6638727BB}"/>
                  </a:ext>
                </a:extLst>
              </p:cNvPr>
              <p:cNvCxnSpPr/>
              <p:nvPr/>
            </p:nvCxnSpPr>
            <p:spPr>
              <a:xfrm flipV="1">
                <a:off x="1043608" y="5899349"/>
                <a:ext cx="0" cy="140538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80">
                <a:extLst>
                  <a:ext uri="{FF2B5EF4-FFF2-40B4-BE49-F238E27FC236}">
                    <a16:creationId xmlns:a16="http://schemas.microsoft.com/office/drawing/2014/main" id="{C4C467FD-DC6E-024F-A520-8B7863179B93}"/>
                  </a:ext>
                </a:extLst>
              </p:cNvPr>
              <p:cNvCxnSpPr/>
              <p:nvPr/>
            </p:nvCxnSpPr>
            <p:spPr>
              <a:xfrm flipV="1">
                <a:off x="1403648" y="5535831"/>
                <a:ext cx="0" cy="500578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81">
                <a:extLst>
                  <a:ext uri="{FF2B5EF4-FFF2-40B4-BE49-F238E27FC236}">
                    <a16:creationId xmlns:a16="http://schemas.microsoft.com/office/drawing/2014/main" id="{E2CD286C-F041-B44E-B73B-87027EE24EAA}"/>
                  </a:ext>
                </a:extLst>
              </p:cNvPr>
              <p:cNvCxnSpPr/>
              <p:nvPr/>
            </p:nvCxnSpPr>
            <p:spPr>
              <a:xfrm flipV="1">
                <a:off x="1729592" y="5786120"/>
                <a:ext cx="0" cy="236607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ounded Rectangle 83">
                <a:extLst>
                  <a:ext uri="{FF2B5EF4-FFF2-40B4-BE49-F238E27FC236}">
                    <a16:creationId xmlns:a16="http://schemas.microsoft.com/office/drawing/2014/main" id="{B16C1BC4-7B8C-3445-AC9A-C95445A70D52}"/>
                  </a:ext>
                </a:extLst>
              </p:cNvPr>
              <p:cNvSpPr/>
              <p:nvPr/>
            </p:nvSpPr>
            <p:spPr>
              <a:xfrm>
                <a:off x="395536" y="5044534"/>
                <a:ext cx="2232248" cy="1127148"/>
              </a:xfrm>
              <a:prstGeom prst="round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</p:grpSp>
        <p:cxnSp>
          <p:nvCxnSpPr>
            <p:cNvPr id="35" name="Straight Connector 81">
              <a:extLst>
                <a:ext uri="{FF2B5EF4-FFF2-40B4-BE49-F238E27FC236}">
                  <a16:creationId xmlns:a16="http://schemas.microsoft.com/office/drawing/2014/main" id="{69DD04FC-4E5C-E74E-A031-8A87B7F75A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2611" y="2489412"/>
              <a:ext cx="0" cy="2663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E52B671-2256-7344-B213-3F918D136BCB}"/>
              </a:ext>
            </a:extLst>
          </p:cNvPr>
          <p:cNvGrpSpPr/>
          <p:nvPr/>
        </p:nvGrpSpPr>
        <p:grpSpPr>
          <a:xfrm>
            <a:off x="337777" y="2752408"/>
            <a:ext cx="1323890" cy="668483"/>
            <a:chOff x="450369" y="3024179"/>
            <a:chExt cx="1765186" cy="891310"/>
          </a:xfrm>
        </p:grpSpPr>
        <p:grpSp>
          <p:nvGrpSpPr>
            <p:cNvPr id="34" name="Groep 33">
              <a:extLst>
                <a:ext uri="{FF2B5EF4-FFF2-40B4-BE49-F238E27FC236}">
                  <a16:creationId xmlns:a16="http://schemas.microsoft.com/office/drawing/2014/main" id="{170F247D-B043-044D-A4E2-7B857414749F}"/>
                </a:ext>
              </a:extLst>
            </p:cNvPr>
            <p:cNvGrpSpPr/>
            <p:nvPr/>
          </p:nvGrpSpPr>
          <p:grpSpPr>
            <a:xfrm>
              <a:off x="450369" y="3024179"/>
              <a:ext cx="1765186" cy="891310"/>
              <a:chOff x="450369" y="3024179"/>
              <a:chExt cx="1765186" cy="891310"/>
            </a:xfrm>
          </p:grpSpPr>
          <p:grpSp>
            <p:nvGrpSpPr>
              <p:cNvPr id="16" name="Group 73">
                <a:extLst>
                  <a:ext uri="{FF2B5EF4-FFF2-40B4-BE49-F238E27FC236}">
                    <a16:creationId xmlns:a16="http://schemas.microsoft.com/office/drawing/2014/main" id="{EECAE0C2-D038-3948-8E29-2F53D68A8484}"/>
                  </a:ext>
                </a:extLst>
              </p:cNvPr>
              <p:cNvGrpSpPr/>
              <p:nvPr/>
            </p:nvGrpSpPr>
            <p:grpSpPr>
              <a:xfrm>
                <a:off x="450369" y="3024179"/>
                <a:ext cx="1765186" cy="891310"/>
                <a:chOff x="395536" y="5044534"/>
                <a:chExt cx="2232248" cy="1127148"/>
              </a:xfrm>
            </p:grpSpPr>
            <p:cxnSp>
              <p:nvCxnSpPr>
                <p:cNvPr id="17" name="Straight Connector 74">
                  <a:extLst>
                    <a:ext uri="{FF2B5EF4-FFF2-40B4-BE49-F238E27FC236}">
                      <a16:creationId xmlns:a16="http://schemas.microsoft.com/office/drawing/2014/main" id="{0A892D8E-54F1-2047-97B2-EF0318904C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6775" y="6039887"/>
                  <a:ext cx="2081009" cy="0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75">
                  <a:extLst>
                    <a:ext uri="{FF2B5EF4-FFF2-40B4-BE49-F238E27FC236}">
                      <a16:creationId xmlns:a16="http://schemas.microsoft.com/office/drawing/2014/main" id="{55AA3C91-8D3A-4044-B2FB-E9F1EC8355D3}"/>
                    </a:ext>
                  </a:extLst>
                </p:cNvPr>
                <p:cNvCxnSpPr/>
                <p:nvPr/>
              </p:nvCxnSpPr>
              <p:spPr>
                <a:xfrm flipV="1">
                  <a:off x="539552" y="5103783"/>
                  <a:ext cx="0" cy="936104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76">
                  <a:extLst>
                    <a:ext uri="{FF2B5EF4-FFF2-40B4-BE49-F238E27FC236}">
                      <a16:creationId xmlns:a16="http://schemas.microsoft.com/office/drawing/2014/main" id="{8F126186-70D2-1640-9EDB-FC264BB216AF}"/>
                    </a:ext>
                  </a:extLst>
                </p:cNvPr>
                <p:cNvCxnSpPr/>
                <p:nvPr/>
              </p:nvCxnSpPr>
              <p:spPr>
                <a:xfrm flipV="1">
                  <a:off x="1979712" y="5895871"/>
                  <a:ext cx="0" cy="144016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77">
                  <a:extLst>
                    <a:ext uri="{FF2B5EF4-FFF2-40B4-BE49-F238E27FC236}">
                      <a16:creationId xmlns:a16="http://schemas.microsoft.com/office/drawing/2014/main" id="{0B2290CA-FBD1-554E-8B65-CB8056B861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1640" y="5571834"/>
                  <a:ext cx="0" cy="468053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78">
                  <a:extLst>
                    <a:ext uri="{FF2B5EF4-FFF2-40B4-BE49-F238E27FC236}">
                      <a16:creationId xmlns:a16="http://schemas.microsoft.com/office/drawing/2014/main" id="{F097CB14-D456-8C4B-8772-82B67C03DB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43608" y="5675649"/>
                  <a:ext cx="0" cy="364239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80">
                  <a:extLst>
                    <a:ext uri="{FF2B5EF4-FFF2-40B4-BE49-F238E27FC236}">
                      <a16:creationId xmlns:a16="http://schemas.microsoft.com/office/drawing/2014/main" id="{AD8A2217-DB2A-4E4A-B41A-408DBDC0B1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03648" y="5314888"/>
                  <a:ext cx="0" cy="721521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81">
                  <a:extLst>
                    <a:ext uri="{FF2B5EF4-FFF2-40B4-BE49-F238E27FC236}">
                      <a16:creationId xmlns:a16="http://schemas.microsoft.com/office/drawing/2014/main" id="{8749AAA2-88D9-8F40-B003-772CEEF297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729592" y="5895871"/>
                  <a:ext cx="0" cy="126858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ounded Rectangle 83">
                  <a:extLst>
                    <a:ext uri="{FF2B5EF4-FFF2-40B4-BE49-F238E27FC236}">
                      <a16:creationId xmlns:a16="http://schemas.microsoft.com/office/drawing/2014/main" id="{A5BBE0F5-E8B9-B041-91EF-8574F6D92161}"/>
                    </a:ext>
                  </a:extLst>
                </p:cNvPr>
                <p:cNvSpPr/>
                <p:nvPr/>
              </p:nvSpPr>
              <p:spPr>
                <a:xfrm>
                  <a:off x="395536" y="5044534"/>
                  <a:ext cx="2232248" cy="1127148"/>
                </a:xfrm>
                <a:prstGeom prst="round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</p:grpSp>
          <p:cxnSp>
            <p:nvCxnSpPr>
              <p:cNvPr id="29" name="Straight Connector 81">
                <a:extLst>
                  <a:ext uri="{FF2B5EF4-FFF2-40B4-BE49-F238E27FC236}">
                    <a16:creationId xmlns:a16="http://schemas.microsoft.com/office/drawing/2014/main" id="{3DC9C97D-DA31-C842-A61D-7294186BA1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61861" y="3523243"/>
                <a:ext cx="0" cy="265495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81">
                <a:extLst>
                  <a:ext uri="{FF2B5EF4-FFF2-40B4-BE49-F238E27FC236}">
                    <a16:creationId xmlns:a16="http://schemas.microsoft.com/office/drawing/2014/main" id="{ED1C6C62-1AD5-0346-ADA0-E9880A76674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0510" y="3612763"/>
                <a:ext cx="0" cy="193906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" name="Straight Connector 81">
              <a:extLst>
                <a:ext uri="{FF2B5EF4-FFF2-40B4-BE49-F238E27FC236}">
                  <a16:creationId xmlns:a16="http://schemas.microsoft.com/office/drawing/2014/main" id="{D37F0DB1-F624-3540-886B-3C52E25FA5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74670" y="3540349"/>
              <a:ext cx="0" cy="2663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ep 42">
            <a:extLst>
              <a:ext uri="{FF2B5EF4-FFF2-40B4-BE49-F238E27FC236}">
                <a16:creationId xmlns:a16="http://schemas.microsoft.com/office/drawing/2014/main" id="{7C30C710-AAB9-D04C-8FBC-78CE4ED4829E}"/>
              </a:ext>
            </a:extLst>
          </p:cNvPr>
          <p:cNvGrpSpPr/>
          <p:nvPr/>
        </p:nvGrpSpPr>
        <p:grpSpPr>
          <a:xfrm>
            <a:off x="359451" y="3553488"/>
            <a:ext cx="1323890" cy="668483"/>
            <a:chOff x="467026" y="1988973"/>
            <a:chExt cx="1765186" cy="891310"/>
          </a:xfrm>
        </p:grpSpPr>
        <p:grpSp>
          <p:nvGrpSpPr>
            <p:cNvPr id="44" name="Group 73">
              <a:extLst>
                <a:ext uri="{FF2B5EF4-FFF2-40B4-BE49-F238E27FC236}">
                  <a16:creationId xmlns:a16="http://schemas.microsoft.com/office/drawing/2014/main" id="{077D09D7-AC4A-604F-BB59-9DB0D98B4994}"/>
                </a:ext>
              </a:extLst>
            </p:cNvPr>
            <p:cNvGrpSpPr/>
            <p:nvPr/>
          </p:nvGrpSpPr>
          <p:grpSpPr>
            <a:xfrm>
              <a:off x="467026" y="1988973"/>
              <a:ext cx="1765186" cy="891310"/>
              <a:chOff x="395536" y="5044534"/>
              <a:chExt cx="2232248" cy="1127148"/>
            </a:xfrm>
          </p:grpSpPr>
          <p:cxnSp>
            <p:nvCxnSpPr>
              <p:cNvPr id="46" name="Straight Connector 74">
                <a:extLst>
                  <a:ext uri="{FF2B5EF4-FFF2-40B4-BE49-F238E27FC236}">
                    <a16:creationId xmlns:a16="http://schemas.microsoft.com/office/drawing/2014/main" id="{BF8BCA5C-016F-F44E-B193-C0A902BEF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6775" y="6039887"/>
                <a:ext cx="2059944" cy="0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75">
                <a:extLst>
                  <a:ext uri="{FF2B5EF4-FFF2-40B4-BE49-F238E27FC236}">
                    <a16:creationId xmlns:a16="http://schemas.microsoft.com/office/drawing/2014/main" id="{69520C69-03BF-F74A-9DC8-C286250FD9A9}"/>
                  </a:ext>
                </a:extLst>
              </p:cNvPr>
              <p:cNvCxnSpPr/>
              <p:nvPr/>
            </p:nvCxnSpPr>
            <p:spPr>
              <a:xfrm flipV="1">
                <a:off x="539552" y="5103783"/>
                <a:ext cx="0" cy="936104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76">
                <a:extLst>
                  <a:ext uri="{FF2B5EF4-FFF2-40B4-BE49-F238E27FC236}">
                    <a16:creationId xmlns:a16="http://schemas.microsoft.com/office/drawing/2014/main" id="{9A588C5C-C7FF-BB41-B01C-E5B231BEFEBA}"/>
                  </a:ext>
                </a:extLst>
              </p:cNvPr>
              <p:cNvCxnSpPr/>
              <p:nvPr/>
            </p:nvCxnSpPr>
            <p:spPr>
              <a:xfrm flipV="1">
                <a:off x="1979712" y="5895871"/>
                <a:ext cx="0" cy="144016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77">
                <a:extLst>
                  <a:ext uri="{FF2B5EF4-FFF2-40B4-BE49-F238E27FC236}">
                    <a16:creationId xmlns:a16="http://schemas.microsoft.com/office/drawing/2014/main" id="{464342CC-4E64-0B4B-963D-0F1BC58A563B}"/>
                  </a:ext>
                </a:extLst>
              </p:cNvPr>
              <p:cNvCxnSpPr/>
              <p:nvPr/>
            </p:nvCxnSpPr>
            <p:spPr>
              <a:xfrm flipV="1">
                <a:off x="1331640" y="5314888"/>
                <a:ext cx="0" cy="724999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78">
                <a:extLst>
                  <a:ext uri="{FF2B5EF4-FFF2-40B4-BE49-F238E27FC236}">
                    <a16:creationId xmlns:a16="http://schemas.microsoft.com/office/drawing/2014/main" id="{52AE8B6C-6F3E-E244-9EC3-3F69BCADBE7F}"/>
                  </a:ext>
                </a:extLst>
              </p:cNvPr>
              <p:cNvCxnSpPr/>
              <p:nvPr/>
            </p:nvCxnSpPr>
            <p:spPr>
              <a:xfrm flipV="1">
                <a:off x="1043608" y="5899349"/>
                <a:ext cx="0" cy="140538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80">
                <a:extLst>
                  <a:ext uri="{FF2B5EF4-FFF2-40B4-BE49-F238E27FC236}">
                    <a16:creationId xmlns:a16="http://schemas.microsoft.com/office/drawing/2014/main" id="{341E4920-DDF5-804B-89F2-8F9610D8C9C3}"/>
                  </a:ext>
                </a:extLst>
              </p:cNvPr>
              <p:cNvCxnSpPr/>
              <p:nvPr/>
            </p:nvCxnSpPr>
            <p:spPr>
              <a:xfrm flipV="1">
                <a:off x="1403648" y="5535831"/>
                <a:ext cx="0" cy="500578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81">
                <a:extLst>
                  <a:ext uri="{FF2B5EF4-FFF2-40B4-BE49-F238E27FC236}">
                    <a16:creationId xmlns:a16="http://schemas.microsoft.com/office/drawing/2014/main" id="{CDFEEC13-5D42-A741-B015-3635390DAB71}"/>
                  </a:ext>
                </a:extLst>
              </p:cNvPr>
              <p:cNvCxnSpPr/>
              <p:nvPr/>
            </p:nvCxnSpPr>
            <p:spPr>
              <a:xfrm flipV="1">
                <a:off x="1729592" y="5786120"/>
                <a:ext cx="0" cy="236607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ounded Rectangle 83">
                <a:extLst>
                  <a:ext uri="{FF2B5EF4-FFF2-40B4-BE49-F238E27FC236}">
                    <a16:creationId xmlns:a16="http://schemas.microsoft.com/office/drawing/2014/main" id="{3A1796B4-6A4F-0848-A728-D484279EB64E}"/>
                  </a:ext>
                </a:extLst>
              </p:cNvPr>
              <p:cNvSpPr/>
              <p:nvPr/>
            </p:nvSpPr>
            <p:spPr>
              <a:xfrm>
                <a:off x="395536" y="5044534"/>
                <a:ext cx="2232248" cy="1127148"/>
              </a:xfrm>
              <a:prstGeom prst="round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/>
              </a:p>
            </p:txBody>
          </p:sp>
        </p:grpSp>
        <p:cxnSp>
          <p:nvCxnSpPr>
            <p:cNvPr id="45" name="Straight Connector 81">
              <a:extLst>
                <a:ext uri="{FF2B5EF4-FFF2-40B4-BE49-F238E27FC236}">
                  <a16:creationId xmlns:a16="http://schemas.microsoft.com/office/drawing/2014/main" id="{5A8FD54F-E1E1-2E48-81F4-84B6BE85C1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2611" y="2489412"/>
              <a:ext cx="0" cy="2663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ep 53">
            <a:extLst>
              <a:ext uri="{FF2B5EF4-FFF2-40B4-BE49-F238E27FC236}">
                <a16:creationId xmlns:a16="http://schemas.microsoft.com/office/drawing/2014/main" id="{A43D0540-AE93-C249-9AB1-B5416C6F3A26}"/>
              </a:ext>
            </a:extLst>
          </p:cNvPr>
          <p:cNvGrpSpPr/>
          <p:nvPr/>
        </p:nvGrpSpPr>
        <p:grpSpPr>
          <a:xfrm>
            <a:off x="276361" y="4319807"/>
            <a:ext cx="1323890" cy="668483"/>
            <a:chOff x="450369" y="3024179"/>
            <a:chExt cx="1765186" cy="891310"/>
          </a:xfrm>
        </p:grpSpPr>
        <p:grpSp>
          <p:nvGrpSpPr>
            <p:cNvPr id="55" name="Groep 54">
              <a:extLst>
                <a:ext uri="{FF2B5EF4-FFF2-40B4-BE49-F238E27FC236}">
                  <a16:creationId xmlns:a16="http://schemas.microsoft.com/office/drawing/2014/main" id="{4CD01F35-B9FB-3D46-9ECA-98C9B4A56C37}"/>
                </a:ext>
              </a:extLst>
            </p:cNvPr>
            <p:cNvGrpSpPr/>
            <p:nvPr/>
          </p:nvGrpSpPr>
          <p:grpSpPr>
            <a:xfrm>
              <a:off x="450369" y="3024179"/>
              <a:ext cx="1765186" cy="891310"/>
              <a:chOff x="450369" y="3024179"/>
              <a:chExt cx="1765186" cy="891310"/>
            </a:xfrm>
          </p:grpSpPr>
          <p:grpSp>
            <p:nvGrpSpPr>
              <p:cNvPr id="57" name="Group 73">
                <a:extLst>
                  <a:ext uri="{FF2B5EF4-FFF2-40B4-BE49-F238E27FC236}">
                    <a16:creationId xmlns:a16="http://schemas.microsoft.com/office/drawing/2014/main" id="{8A3339AC-D380-B740-8CE1-F8DAD101332D}"/>
                  </a:ext>
                </a:extLst>
              </p:cNvPr>
              <p:cNvGrpSpPr/>
              <p:nvPr/>
            </p:nvGrpSpPr>
            <p:grpSpPr>
              <a:xfrm>
                <a:off x="450369" y="3024179"/>
                <a:ext cx="1765186" cy="891310"/>
                <a:chOff x="395536" y="5044534"/>
                <a:chExt cx="2232248" cy="1127148"/>
              </a:xfrm>
            </p:grpSpPr>
            <p:cxnSp>
              <p:nvCxnSpPr>
                <p:cNvPr id="60" name="Straight Connector 74">
                  <a:extLst>
                    <a:ext uri="{FF2B5EF4-FFF2-40B4-BE49-F238E27FC236}">
                      <a16:creationId xmlns:a16="http://schemas.microsoft.com/office/drawing/2014/main" id="{C777211D-8E06-F14D-850C-A177BC784C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6775" y="6039887"/>
                  <a:ext cx="2081009" cy="0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75">
                  <a:extLst>
                    <a:ext uri="{FF2B5EF4-FFF2-40B4-BE49-F238E27FC236}">
                      <a16:creationId xmlns:a16="http://schemas.microsoft.com/office/drawing/2014/main" id="{B0D89814-DC72-C449-94FA-AF36D465F3BE}"/>
                    </a:ext>
                  </a:extLst>
                </p:cNvPr>
                <p:cNvCxnSpPr/>
                <p:nvPr/>
              </p:nvCxnSpPr>
              <p:spPr>
                <a:xfrm flipV="1">
                  <a:off x="539552" y="5103783"/>
                  <a:ext cx="0" cy="936104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76">
                  <a:extLst>
                    <a:ext uri="{FF2B5EF4-FFF2-40B4-BE49-F238E27FC236}">
                      <a16:creationId xmlns:a16="http://schemas.microsoft.com/office/drawing/2014/main" id="{462D2048-24DC-9745-BD6D-04C4E9CD9A7B}"/>
                    </a:ext>
                  </a:extLst>
                </p:cNvPr>
                <p:cNvCxnSpPr/>
                <p:nvPr/>
              </p:nvCxnSpPr>
              <p:spPr>
                <a:xfrm flipV="1">
                  <a:off x="1979712" y="5895871"/>
                  <a:ext cx="0" cy="144016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77">
                  <a:extLst>
                    <a:ext uri="{FF2B5EF4-FFF2-40B4-BE49-F238E27FC236}">
                      <a16:creationId xmlns:a16="http://schemas.microsoft.com/office/drawing/2014/main" id="{003BB103-D1E2-D949-8186-22A21D5AD6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1640" y="5571834"/>
                  <a:ext cx="0" cy="468053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78">
                  <a:extLst>
                    <a:ext uri="{FF2B5EF4-FFF2-40B4-BE49-F238E27FC236}">
                      <a16:creationId xmlns:a16="http://schemas.microsoft.com/office/drawing/2014/main" id="{E09469DF-8575-D24E-A2C6-1BBA8F2185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43608" y="5675649"/>
                  <a:ext cx="0" cy="364239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80">
                  <a:extLst>
                    <a:ext uri="{FF2B5EF4-FFF2-40B4-BE49-F238E27FC236}">
                      <a16:creationId xmlns:a16="http://schemas.microsoft.com/office/drawing/2014/main" id="{3411E876-A027-5249-8A73-C6D6142F43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03648" y="5314888"/>
                  <a:ext cx="0" cy="721521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81">
                  <a:extLst>
                    <a:ext uri="{FF2B5EF4-FFF2-40B4-BE49-F238E27FC236}">
                      <a16:creationId xmlns:a16="http://schemas.microsoft.com/office/drawing/2014/main" id="{03522FE0-3F06-DE43-ABFD-E5364B3FD3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729592" y="5912876"/>
                  <a:ext cx="0" cy="126858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7" name="Rounded Rectangle 83">
                  <a:extLst>
                    <a:ext uri="{FF2B5EF4-FFF2-40B4-BE49-F238E27FC236}">
                      <a16:creationId xmlns:a16="http://schemas.microsoft.com/office/drawing/2014/main" id="{F01B9563-E840-E940-BBA0-976B39ACFFF9}"/>
                    </a:ext>
                  </a:extLst>
                </p:cNvPr>
                <p:cNvSpPr/>
                <p:nvPr/>
              </p:nvSpPr>
              <p:spPr>
                <a:xfrm>
                  <a:off x="395536" y="5044534"/>
                  <a:ext cx="2232248" cy="1127148"/>
                </a:xfrm>
                <a:prstGeom prst="round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</p:grpSp>
          <p:cxnSp>
            <p:nvCxnSpPr>
              <p:cNvPr id="58" name="Straight Connector 81">
                <a:extLst>
                  <a:ext uri="{FF2B5EF4-FFF2-40B4-BE49-F238E27FC236}">
                    <a16:creationId xmlns:a16="http://schemas.microsoft.com/office/drawing/2014/main" id="{6E6D10CC-F9AF-5F46-8530-8D615E15B7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61861" y="3536690"/>
                <a:ext cx="0" cy="265495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81">
                <a:extLst>
                  <a:ext uri="{FF2B5EF4-FFF2-40B4-BE49-F238E27FC236}">
                    <a16:creationId xmlns:a16="http://schemas.microsoft.com/office/drawing/2014/main" id="{7F3C87FE-C442-CD4C-8403-7CCE687712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0510" y="3612763"/>
                <a:ext cx="0" cy="193906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6" name="Straight Connector 81">
              <a:extLst>
                <a:ext uri="{FF2B5EF4-FFF2-40B4-BE49-F238E27FC236}">
                  <a16:creationId xmlns:a16="http://schemas.microsoft.com/office/drawing/2014/main" id="{ABCDCA5D-370D-3F4A-9583-AF43292BE9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74670" y="3540349"/>
              <a:ext cx="0" cy="2663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Rechthoek 67">
            <a:extLst>
              <a:ext uri="{FF2B5EF4-FFF2-40B4-BE49-F238E27FC236}">
                <a16:creationId xmlns:a16="http://schemas.microsoft.com/office/drawing/2014/main" id="{9E462DEF-17A4-8F48-BD2B-FFC3C01B8BFE}"/>
              </a:ext>
            </a:extLst>
          </p:cNvPr>
          <p:cNvSpPr/>
          <p:nvPr/>
        </p:nvSpPr>
        <p:spPr>
          <a:xfrm>
            <a:off x="176454" y="1868082"/>
            <a:ext cx="1709496" cy="16216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Rechthoek 68">
            <a:extLst>
              <a:ext uri="{FF2B5EF4-FFF2-40B4-BE49-F238E27FC236}">
                <a16:creationId xmlns:a16="http://schemas.microsoft.com/office/drawing/2014/main" id="{0568B215-8030-4D48-8D36-A972606928FB}"/>
              </a:ext>
            </a:extLst>
          </p:cNvPr>
          <p:cNvSpPr/>
          <p:nvPr/>
        </p:nvSpPr>
        <p:spPr>
          <a:xfrm>
            <a:off x="175229" y="3502302"/>
            <a:ext cx="1709496" cy="162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74507A19-5051-E04A-9E90-903D8D63AFE2}"/>
              </a:ext>
            </a:extLst>
          </p:cNvPr>
          <p:cNvCxnSpPr>
            <a:cxnSpLocks/>
          </p:cNvCxnSpPr>
          <p:nvPr/>
        </p:nvCxnSpPr>
        <p:spPr>
          <a:xfrm>
            <a:off x="1406140" y="2335988"/>
            <a:ext cx="133600" cy="0"/>
          </a:xfrm>
          <a:prstGeom prst="straightConnector1">
            <a:avLst/>
          </a:prstGeom>
          <a:ln w="2857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met pijl 72">
            <a:extLst>
              <a:ext uri="{FF2B5EF4-FFF2-40B4-BE49-F238E27FC236}">
                <a16:creationId xmlns:a16="http://schemas.microsoft.com/office/drawing/2014/main" id="{4DB23584-ED78-A149-99A3-D06D3653E034}"/>
              </a:ext>
            </a:extLst>
          </p:cNvPr>
          <p:cNvCxnSpPr>
            <a:cxnSpLocks/>
          </p:cNvCxnSpPr>
          <p:nvPr/>
        </p:nvCxnSpPr>
        <p:spPr>
          <a:xfrm>
            <a:off x="1379247" y="3105829"/>
            <a:ext cx="133600" cy="0"/>
          </a:xfrm>
          <a:prstGeom prst="straightConnector1">
            <a:avLst/>
          </a:prstGeom>
          <a:ln w="2857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hthoek 73">
            <a:extLst>
              <a:ext uri="{FF2B5EF4-FFF2-40B4-BE49-F238E27FC236}">
                <a16:creationId xmlns:a16="http://schemas.microsoft.com/office/drawing/2014/main" id="{D32D085B-85D8-784F-AB0B-02293A73A8F0}"/>
              </a:ext>
            </a:extLst>
          </p:cNvPr>
          <p:cNvSpPr/>
          <p:nvPr/>
        </p:nvSpPr>
        <p:spPr>
          <a:xfrm>
            <a:off x="937115" y="3650032"/>
            <a:ext cx="34978" cy="1405079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5" name="Rechthoek 74">
            <a:extLst>
              <a:ext uri="{FF2B5EF4-FFF2-40B4-BE49-F238E27FC236}">
                <a16:creationId xmlns:a16="http://schemas.microsoft.com/office/drawing/2014/main" id="{B5872920-16C6-B34E-9617-F652EA501053}"/>
              </a:ext>
            </a:extLst>
          </p:cNvPr>
          <p:cNvSpPr/>
          <p:nvPr/>
        </p:nvSpPr>
        <p:spPr>
          <a:xfrm>
            <a:off x="718600" y="3653395"/>
            <a:ext cx="34894" cy="1401716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6" name="Rechthoek 75">
            <a:extLst>
              <a:ext uri="{FF2B5EF4-FFF2-40B4-BE49-F238E27FC236}">
                <a16:creationId xmlns:a16="http://schemas.microsoft.com/office/drawing/2014/main" id="{CB2BA5B9-6741-1E48-A395-512DC1AD9EA5}"/>
              </a:ext>
            </a:extLst>
          </p:cNvPr>
          <p:cNvSpPr/>
          <p:nvPr/>
        </p:nvSpPr>
        <p:spPr>
          <a:xfrm>
            <a:off x="878946" y="2028421"/>
            <a:ext cx="34978" cy="1405079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7" name="Rechthoek 76">
            <a:extLst>
              <a:ext uri="{FF2B5EF4-FFF2-40B4-BE49-F238E27FC236}">
                <a16:creationId xmlns:a16="http://schemas.microsoft.com/office/drawing/2014/main" id="{44AEF455-7CAF-1543-AB69-F45FEE52343D}"/>
              </a:ext>
            </a:extLst>
          </p:cNvPr>
          <p:cNvSpPr/>
          <p:nvPr/>
        </p:nvSpPr>
        <p:spPr>
          <a:xfrm>
            <a:off x="932735" y="2031784"/>
            <a:ext cx="34894" cy="1401716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8" name="Rechthoek 77">
            <a:extLst>
              <a:ext uri="{FF2B5EF4-FFF2-40B4-BE49-F238E27FC236}">
                <a16:creationId xmlns:a16="http://schemas.microsoft.com/office/drawing/2014/main" id="{979BBE45-8F11-2042-82B4-443118257A61}"/>
              </a:ext>
            </a:extLst>
          </p:cNvPr>
          <p:cNvSpPr/>
          <p:nvPr/>
        </p:nvSpPr>
        <p:spPr>
          <a:xfrm>
            <a:off x="1117632" y="2025061"/>
            <a:ext cx="34894" cy="1401716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0AB34837-7629-5B4B-A5D5-ED877D59BF5A}"/>
              </a:ext>
            </a:extLst>
          </p:cNvPr>
          <p:cNvSpPr/>
          <p:nvPr/>
        </p:nvSpPr>
        <p:spPr>
          <a:xfrm>
            <a:off x="1262187" y="2028424"/>
            <a:ext cx="34894" cy="1401716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6550C5A9-7927-4843-A8C7-2E83191B1743}"/>
              </a:ext>
            </a:extLst>
          </p:cNvPr>
          <p:cNvSpPr/>
          <p:nvPr/>
        </p:nvSpPr>
        <p:spPr>
          <a:xfrm>
            <a:off x="710859" y="2031784"/>
            <a:ext cx="34978" cy="1405079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0" name="Afbeelding 69">
            <a:extLst>
              <a:ext uri="{FF2B5EF4-FFF2-40B4-BE49-F238E27FC236}">
                <a16:creationId xmlns:a16="http://schemas.microsoft.com/office/drawing/2014/main" id="{CD9096A0-3DB2-F145-A041-360A0B94C7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033" y="5740165"/>
            <a:ext cx="733400" cy="733400"/>
          </a:xfrm>
          <a:prstGeom prst="rect">
            <a:avLst/>
          </a:prstGeom>
        </p:spPr>
      </p:pic>
      <p:sp>
        <p:nvSpPr>
          <p:cNvPr id="26" name="Tekstvak 25">
            <a:extLst>
              <a:ext uri="{FF2B5EF4-FFF2-40B4-BE49-F238E27FC236}">
                <a16:creationId xmlns:a16="http://schemas.microsoft.com/office/drawing/2014/main" id="{956D9616-D07D-9C40-9A72-032DC32CECDD}"/>
              </a:ext>
            </a:extLst>
          </p:cNvPr>
          <p:cNvSpPr txBox="1"/>
          <p:nvPr/>
        </p:nvSpPr>
        <p:spPr>
          <a:xfrm>
            <a:off x="6544118" y="6421791"/>
            <a:ext cx="19287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err="1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</a:t>
            </a:r>
            <a:r>
              <a:rPr lang="en-US" sz="105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050" b="1" dirty="0" err="1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Kyo</a:t>
            </a:r>
            <a:r>
              <a:rPr lang="en-US" sz="105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Bin Kang, UCSD</a:t>
            </a:r>
          </a:p>
        </p:txBody>
      </p:sp>
      <p:sp>
        <p:nvSpPr>
          <p:cNvPr id="72" name="Tekstvak 71">
            <a:extLst>
              <a:ext uri="{FF2B5EF4-FFF2-40B4-BE49-F238E27FC236}">
                <a16:creationId xmlns:a16="http://schemas.microsoft.com/office/drawing/2014/main" id="{478BA82A-11B9-1B4E-8DDE-86159F46FDFE}"/>
              </a:ext>
            </a:extLst>
          </p:cNvPr>
          <p:cNvSpPr txBox="1"/>
          <p:nvPr/>
        </p:nvSpPr>
        <p:spPr>
          <a:xfrm>
            <a:off x="5878314" y="6590017"/>
            <a:ext cx="33313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rgbClr val="7030A0"/>
                </a:solidFill>
              </a:rPr>
              <a:t>Kang, Ernst, van der Hooft et al., The Plant Journal, 2019</a:t>
            </a:r>
          </a:p>
        </p:txBody>
      </p:sp>
      <p:sp>
        <p:nvSpPr>
          <p:cNvPr id="81" name="Tekstvak 80">
            <a:extLst>
              <a:ext uri="{FF2B5EF4-FFF2-40B4-BE49-F238E27FC236}">
                <a16:creationId xmlns:a16="http://schemas.microsoft.com/office/drawing/2014/main" id="{C757F628-E64D-0D47-A963-3349ABE15466}"/>
              </a:ext>
            </a:extLst>
          </p:cNvPr>
          <p:cNvSpPr txBox="1"/>
          <p:nvPr/>
        </p:nvSpPr>
        <p:spPr>
          <a:xfrm>
            <a:off x="327449" y="5142050"/>
            <a:ext cx="152798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 err="1">
                <a:solidFill>
                  <a:srgbClr val="7030A0"/>
                </a:solidFill>
              </a:rPr>
              <a:t>Wolfender</a:t>
            </a:r>
            <a:r>
              <a:rPr lang="en-US" sz="1350" b="1" dirty="0">
                <a:solidFill>
                  <a:srgbClr val="7030A0"/>
                </a:solidFill>
              </a:rPr>
              <a:t>  et al., </a:t>
            </a:r>
          </a:p>
          <a:p>
            <a:r>
              <a:rPr lang="en-US" sz="1350" b="1" dirty="0">
                <a:solidFill>
                  <a:srgbClr val="7030A0"/>
                </a:solidFill>
              </a:rPr>
              <a:t>Anal. Chem.,  2018</a:t>
            </a:r>
          </a:p>
        </p:txBody>
      </p:sp>
    </p:spTree>
    <p:extLst>
      <p:ext uri="{BB962C8B-B14F-4D97-AF65-F5344CB8AC3E}">
        <p14:creationId xmlns:p14="http://schemas.microsoft.com/office/powerpoint/2010/main" val="248888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9BEB04-49A5-462C-90EE-CFA223CF1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69B95-A832-400E-9361-A1D62DA7F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F670C3-62E4-4E98-B638-A171754FE7A2}"/>
              </a:ext>
            </a:extLst>
          </p:cNvPr>
          <p:cNvSpPr/>
          <p:nvPr/>
        </p:nvSpPr>
        <p:spPr>
          <a:xfrm>
            <a:off x="2358522" y="4402869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GNPS Job Link</a:t>
            </a:r>
          </a:p>
          <a:p>
            <a:r>
              <a:rPr lang="en-US" dirty="0">
                <a:hlinkClick r:id="rId2"/>
              </a:rPr>
              <a:t>https://gnps.ucsd.edu/ProteoSAFe/status.jsp?task=1ad7bc366aef45ce81d2dfcca0a9a5e7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4AE2C3-621E-4A89-B5FA-B6FA0AE1A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62" y="2163817"/>
            <a:ext cx="5934075" cy="14859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9A1B7C0-2B99-48B1-A71E-CEC373216714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MolNetEnhancer 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8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MolNetEnhancer</a:t>
            </a:r>
            <a:r>
              <a:rPr lang="en-US" dirty="0"/>
              <a:t> Visualization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" y="648815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Interactive Link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02" y="1417638"/>
            <a:ext cx="5325195" cy="337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27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Visualization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2 - Molecular Networking Overview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" y="648866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Interactive Link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261641" y="4531638"/>
            <a:ext cx="335665" cy="335665"/>
          </a:xfrm>
          <a:prstGeom prst="ellipse">
            <a:avLst/>
          </a:prstGeom>
          <a:solidFill>
            <a:srgbClr val="00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261640" y="5106684"/>
            <a:ext cx="335665" cy="335665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89904" y="4514804"/>
            <a:ext cx="3062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Lipids and Lipid </a:t>
            </a:r>
            <a:r>
              <a:rPr lang="en-US"/>
              <a:t>Like Molecules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9904" y="5089850"/>
            <a:ext cx="2957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Organic acids and derivatives</a:t>
            </a:r>
          </a:p>
        </p:txBody>
      </p:sp>
      <p:pic>
        <p:nvPicPr>
          <p:cNvPr id="1028" name="Picture 4" descr="http://dorresteinappshub.ucsd.edu:5051/static/cytoscape/deda4b0028e543279d54990a26be71ed.png?550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1" r="24930" b="56235"/>
          <a:stretch/>
        </p:blipFill>
        <p:spPr bwMode="auto">
          <a:xfrm>
            <a:off x="1739393" y="1491538"/>
            <a:ext cx="5880607" cy="287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637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37079</TotalTime>
  <Words>177</Words>
  <Application>Microsoft Office PowerPoint</Application>
  <PresentationFormat>On-screen Show (4:3)</PresentationFormat>
  <Paragraphs>44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Helvetica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MolNetEnhancer Visualization</vt:lpstr>
      <vt:lpstr>Network Visualization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294</cp:revision>
  <dcterms:created xsi:type="dcterms:W3CDTF">2016-06-07T18:04:52Z</dcterms:created>
  <dcterms:modified xsi:type="dcterms:W3CDTF">2019-07-08T20:36:27Z</dcterms:modified>
</cp:coreProperties>
</file>

<file path=docProps/thumbnail.jpeg>
</file>